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2"/>
  </p:sldMasterIdLst>
  <p:notesMasterIdLst>
    <p:notesMasterId r:id="rId16"/>
  </p:notesMasterIdLst>
  <p:handoutMasterIdLst>
    <p:handoutMasterId r:id="rId17"/>
  </p:handoutMasterIdLst>
  <p:sldIdLst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9911" autoAdjust="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12/7/2016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12/7/2016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How presentation will benefit audience: Adult learners are more interested in a subject if they know how or why it is important to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Presenter’s level of expertise in the subject: Briefly state your credentials in this area, or explain why participants should listen to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E708F12-96AD-4ED4-8132-A78F5E42C1F5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A170-8299-44AD-AEEF-FC686C3D7804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763A-68EC-4ECD-9620-D9FE9CDDD622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BEDD-6160-49BB-B372-861DE7DE9BA5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819F-B7FD-4B29-8F66-9E318144BC2A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159C-B6E0-4F10-9F4A-2FA57003B139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70CBBB-D1D1-4386-A5E9-07F3477B78F3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9FA4CAD8-0EA7-4615-B69B-B2F199EF3A93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4BD7-6953-492C-921B-E68B2D7F14C8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7D9B-D4D3-4E23-88DF-2E354FA43196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7C5-D04E-4576-B61C-12ABA14BBD6C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b="0" i="0" u="none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0F09E4-6EA4-4BF3-9FC8-FF40373B88E6}" type="datetime1">
              <a:rPr lang="en-US" smtClean="0"/>
              <a:t>12/7/2016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k12albemarle.org/acps/division/hs2022/Pages/default.asp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Update to the School Board</a:t>
            </a:r>
          </a:p>
          <a:p>
            <a:r>
              <a:rPr lang="en-US" dirty="0" smtClean="0"/>
              <a:t>December 8, 2016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 School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 students to “pitch” credit ideas</a:t>
            </a:r>
          </a:p>
          <a:p>
            <a:pPr lvl="1"/>
            <a:r>
              <a:rPr lang="en-US" dirty="0" smtClean="0"/>
              <a:t>Eagle Scout, work-based learning, athletics, drama</a:t>
            </a:r>
          </a:p>
          <a:p>
            <a:r>
              <a:rPr lang="en-US" dirty="0" smtClean="0"/>
              <a:t>Create options for ¼ and ½ credit electives</a:t>
            </a:r>
          </a:p>
          <a:p>
            <a:r>
              <a:rPr lang="en-US" dirty="0" smtClean="0"/>
              <a:t>Create an equally distributed grading scale, allowing P/F options</a:t>
            </a:r>
          </a:p>
          <a:p>
            <a:r>
              <a:rPr lang="en-US" dirty="0" smtClean="0"/>
              <a:t>Consider changes to weighted grades</a:t>
            </a:r>
          </a:p>
          <a:p>
            <a:r>
              <a:rPr lang="en-US" dirty="0" smtClean="0"/>
              <a:t>Revise add/drop practices</a:t>
            </a:r>
          </a:p>
          <a:p>
            <a:r>
              <a:rPr lang="en-US" dirty="0" smtClean="0"/>
              <a:t>Partial lottery for any classes/programs requiring application</a:t>
            </a:r>
          </a:p>
          <a:p>
            <a:r>
              <a:rPr lang="en-US" dirty="0" smtClean="0"/>
              <a:t>Rethinking how we use time in the building--central</a:t>
            </a:r>
          </a:p>
          <a:p>
            <a:r>
              <a:rPr lang="en-US" dirty="0" smtClean="0"/>
              <a:t>Rethinking class sizes--central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changes would we make to our current rules/policies that will change our culture so that student choices are driven by their passions?</a:t>
            </a:r>
          </a:p>
        </p:txBody>
      </p:sp>
    </p:spTree>
    <p:extLst>
      <p:ext uri="{BB962C8B-B14F-4D97-AF65-F5344CB8AC3E}">
        <p14:creationId xmlns:p14="http://schemas.microsoft.com/office/powerpoint/2010/main" val="151298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Hearing ideas from the board from their field </a:t>
            </a:r>
            <a:r>
              <a:rPr lang="en-US" dirty="0" smtClean="0"/>
              <a:t>trips/case studies</a:t>
            </a:r>
            <a:endParaRPr lang="en-US" dirty="0"/>
          </a:p>
          <a:p>
            <a:r>
              <a:rPr lang="en-US" dirty="0" smtClean="0"/>
              <a:t>Bringing ideas to site based teams for feedback</a:t>
            </a:r>
          </a:p>
          <a:p>
            <a:r>
              <a:rPr lang="en-US" dirty="0" smtClean="0"/>
              <a:t>Developing the instructional program needed to accomplish our goals</a:t>
            </a:r>
          </a:p>
          <a:p>
            <a:r>
              <a:rPr lang="en-US" dirty="0" smtClean="0"/>
              <a:t>Developing pathways for students</a:t>
            </a:r>
          </a:p>
          <a:p>
            <a:r>
              <a:rPr lang="en-US" dirty="0" smtClean="0"/>
              <a:t>Creating “Tables of Specifications”</a:t>
            </a:r>
          </a:p>
          <a:p>
            <a:r>
              <a:rPr lang="en-US" dirty="0" smtClean="0"/>
              <a:t>Draft Program Guide and Pathways presented to the Board in February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6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Guiding questions:</a:t>
            </a:r>
          </a:p>
          <a:p>
            <a:pPr lvl="1"/>
            <a:r>
              <a:rPr lang="en-US" sz="2800" dirty="0"/>
              <a:t>Learning time—How can </a:t>
            </a:r>
            <a:r>
              <a:rPr lang="en-US" sz="2800" dirty="0" smtClean="0"/>
              <a:t>school </a:t>
            </a:r>
            <a:r>
              <a:rPr lang="en-US" sz="2800" dirty="0"/>
              <a:t>hours, class periods, semesters, etc. be changed to move us toward our goal?</a:t>
            </a:r>
          </a:p>
          <a:p>
            <a:pPr lvl="1"/>
            <a:r>
              <a:rPr lang="en-US" sz="2800" dirty="0"/>
              <a:t>Learning spaces—What was unique about learning spaces you observed?  How did these changed spaces influence and impact instruction and learning?</a:t>
            </a:r>
          </a:p>
          <a:p>
            <a:pPr lvl="1"/>
            <a:r>
              <a:rPr lang="en-US" sz="2800" dirty="0"/>
              <a:t>Curriculum—What innovations have you seen in curriculum, i.e. interdisciplinary classes, alternate routes to course credit, etc.?</a:t>
            </a:r>
          </a:p>
          <a:p>
            <a:pPr lvl="1"/>
            <a:r>
              <a:rPr lang="en-US" sz="2800" dirty="0"/>
              <a:t>Pedagogy—What did you </a:t>
            </a:r>
            <a:r>
              <a:rPr lang="en-US" sz="2800" dirty="0" smtClean="0"/>
              <a:t>see </a:t>
            </a:r>
            <a:r>
              <a:rPr lang="en-US" sz="2800" dirty="0"/>
              <a:t>in regard to innovative pedagogy—co-teaching, virtual, etc.?</a:t>
            </a:r>
          </a:p>
          <a:p>
            <a:pPr lvl="1"/>
            <a:r>
              <a:rPr lang="en-US" sz="2800" dirty="0"/>
              <a:t>Relationships—What structures do the schools you visited have in place that foster the development of strong, long-term student-teacher relationships?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sessions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1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824394"/>
              </p:ext>
            </p:extLst>
          </p:nvPr>
        </p:nvGraphicFramePr>
        <p:xfrm>
          <a:off x="609600" y="2249488"/>
          <a:ext cx="10972800" cy="3557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534901">
                <a:tc>
                  <a:txBody>
                    <a:bodyPr/>
                    <a:lstStyle/>
                    <a:p>
                      <a:r>
                        <a:rPr lang="en-US" dirty="0" smtClean="0"/>
                        <a:t>241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Rivanna</a:t>
                      </a:r>
                      <a:r>
                        <a:rPr lang="en-US" dirty="0" smtClean="0"/>
                        <a:t> Conference Room</a:t>
                      </a:r>
                      <a:endParaRPr lang="en-US" dirty="0"/>
                    </a:p>
                  </a:txBody>
                  <a:tcPr/>
                </a:tc>
              </a:tr>
              <a:tr h="3022591">
                <a:tc>
                  <a:txBody>
                    <a:bodyPr/>
                    <a:lstStyle/>
                    <a:p>
                      <a:r>
                        <a:rPr lang="en-US" dirty="0" smtClean="0"/>
                        <a:t>Jonno Alcaro</a:t>
                      </a:r>
                    </a:p>
                    <a:p>
                      <a:r>
                        <a:rPr lang="en-US" dirty="0" smtClean="0"/>
                        <a:t>Pam Moynihan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Graham Paige</a:t>
                      </a:r>
                    </a:p>
                    <a:p>
                      <a:r>
                        <a:rPr lang="en-US" dirty="0" smtClean="0"/>
                        <a:t>Jason </a:t>
                      </a:r>
                      <a:r>
                        <a:rPr lang="en-US" dirty="0" err="1" smtClean="0"/>
                        <a:t>Buyaki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Dave Oberg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Steve </a:t>
                      </a:r>
                      <a:r>
                        <a:rPr lang="en-US" dirty="0" err="1" smtClean="0"/>
                        <a:t>Koleszar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Kate </a:t>
                      </a:r>
                      <a:r>
                        <a:rPr lang="en-US" dirty="0" err="1" smtClean="0"/>
                        <a:t>Acuff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By February 2017, the Board will identify a vision for high schools using multiple sources of information, data and feedback that prepares young people to graduate ready to enter adult life.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814" y="2249488"/>
            <a:ext cx="5236372" cy="43243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 of a Virginia Graduate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97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917068"/>
              </p:ext>
            </p:extLst>
          </p:nvPr>
        </p:nvGraphicFramePr>
        <p:xfrm>
          <a:off x="0" y="0"/>
          <a:ext cx="121980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7543726" imgH="5829199" progId="AcroExch.Document.7">
                  <p:embed/>
                </p:oleObj>
              </mc:Choice>
              <mc:Fallback>
                <p:oleObj name="Acrobat Document" r:id="rId3" imgW="7543726" imgH="582919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80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19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HS 2022 Website</a:t>
            </a:r>
            <a:endParaRPr lang="en-US" dirty="0" smtClean="0"/>
          </a:p>
          <a:p>
            <a:r>
              <a:rPr lang="en-US" dirty="0" smtClean="0"/>
              <a:t>Community and staff outreach</a:t>
            </a:r>
          </a:p>
          <a:p>
            <a:r>
              <a:rPr lang="en-US" dirty="0" smtClean="0"/>
              <a:t>Community Advisory Council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and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79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Administrator and teacher representatives from all high schools and CATEC, lead instructional coaches, middle school principal</a:t>
            </a:r>
          </a:p>
          <a:p>
            <a:r>
              <a:rPr lang="en-US" dirty="0" smtClean="0"/>
              <a:t>Deliverables</a:t>
            </a:r>
          </a:p>
          <a:p>
            <a:pPr lvl="1"/>
            <a:r>
              <a:rPr lang="en-US" dirty="0" smtClean="0"/>
              <a:t>Draft High School Program Guide</a:t>
            </a:r>
          </a:p>
          <a:p>
            <a:pPr lvl="1"/>
            <a:r>
              <a:rPr lang="en-US" dirty="0" smtClean="0"/>
              <a:t>Sample Student Pathways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44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Focused first on why we need to change</a:t>
            </a:r>
          </a:p>
          <a:p>
            <a:r>
              <a:rPr lang="en-US" dirty="0" smtClean="0"/>
              <a:t>Studied and presented innovative programs </a:t>
            </a:r>
          </a:p>
          <a:p>
            <a:r>
              <a:rPr lang="en-US" dirty="0" smtClean="0"/>
              <a:t>Solicited input from school site based teams</a:t>
            </a:r>
          </a:p>
          <a:p>
            <a:r>
              <a:rPr lang="en-US" dirty="0" smtClean="0"/>
              <a:t>Identified current practices that promote </a:t>
            </a:r>
            <a:r>
              <a:rPr lang="en-US" dirty="0" err="1" smtClean="0"/>
              <a:t>PoVG</a:t>
            </a:r>
            <a:endParaRPr lang="en-US" dirty="0" smtClean="0"/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 Council—work to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5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current goal, strategic plan and lifelong learner competencies have us on the pathway to the </a:t>
            </a:r>
            <a:r>
              <a:rPr lang="en-US" dirty="0" err="1" smtClean="0"/>
              <a:t>PoVG</a:t>
            </a:r>
            <a:endParaRPr lang="en-US" dirty="0" smtClean="0"/>
          </a:p>
          <a:p>
            <a:r>
              <a:rPr lang="en-US" dirty="0" smtClean="0"/>
              <a:t>ACPS graduates will be:</a:t>
            </a:r>
          </a:p>
          <a:p>
            <a:pPr lvl="1"/>
            <a:r>
              <a:rPr lang="en-US" dirty="0" smtClean="0"/>
              <a:t>Self-advocates</a:t>
            </a:r>
          </a:p>
          <a:p>
            <a:pPr lvl="1"/>
            <a:r>
              <a:rPr lang="en-US" dirty="0" smtClean="0"/>
              <a:t>Effective communicators and collaborators</a:t>
            </a:r>
          </a:p>
          <a:p>
            <a:pPr lvl="1"/>
            <a:r>
              <a:rPr lang="en-US" dirty="0" smtClean="0"/>
              <a:t>Academically accomplished</a:t>
            </a:r>
          </a:p>
          <a:p>
            <a:pPr lvl="1"/>
            <a:r>
              <a:rPr lang="en-US" dirty="0" smtClean="0"/>
              <a:t>Responsible Citizens</a:t>
            </a:r>
          </a:p>
          <a:p>
            <a:pPr lvl="1"/>
            <a:r>
              <a:rPr lang="en-US" dirty="0" smtClean="0"/>
              <a:t>Critical Thinkers</a:t>
            </a:r>
          </a:p>
          <a:p>
            <a:pPr lvl="1"/>
            <a:r>
              <a:rPr lang="en-US" dirty="0" smtClean="0"/>
              <a:t>Creative Problem Solvers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“Plate”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4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Thematic focus at each grade level</a:t>
            </a:r>
          </a:p>
          <a:p>
            <a:pPr lvl="1"/>
            <a:r>
              <a:rPr lang="en-US" dirty="0" smtClean="0"/>
              <a:t>9—Self-exploration and </a:t>
            </a:r>
            <a:r>
              <a:rPr lang="en-US" dirty="0" smtClean="0"/>
              <a:t>Foundations</a:t>
            </a:r>
            <a:endParaRPr lang="en-US" dirty="0" smtClean="0"/>
          </a:p>
          <a:p>
            <a:pPr lvl="1"/>
            <a:r>
              <a:rPr lang="en-US" dirty="0" smtClean="0"/>
              <a:t>10—Collaboration and Discovery</a:t>
            </a:r>
          </a:p>
          <a:p>
            <a:pPr lvl="1"/>
            <a:r>
              <a:rPr lang="en-US" dirty="0" smtClean="0"/>
              <a:t>11—Community and Connections</a:t>
            </a:r>
          </a:p>
          <a:p>
            <a:pPr lvl="1"/>
            <a:r>
              <a:rPr lang="en-US" dirty="0" smtClean="0"/>
              <a:t>12—Passion and Transition</a:t>
            </a:r>
          </a:p>
          <a:p>
            <a:r>
              <a:rPr lang="en-US" dirty="0" smtClean="0"/>
              <a:t>Achieved through a dedicated “seminar” class and through incorporation of the theme in other classes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yearly themes/common experiences would help make our vision a reality?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4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High School 2022&amp;quot;&quot;/&gt;&lt;property id=&quot;20307&quot; value=&quot;257&quot;/&gt;&lt;/object&gt;&lt;object type=&quot;3&quot; unique_id=&quot;10005&quot;&gt;&lt;property id=&quot;20148&quot; value=&quot;5&quot;/&gt;&lt;property id=&quot;20300&quot; value=&quot;Slide 2 - &amp;quot;Goal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Profile of a Virginia Graduate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Communication and Feedback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High School Council&amp;quot;&quot;/&gt;&lt;property id=&quot;20307&quot; value=&quot;261&quot;/&gt;&lt;/object&gt;&lt;object type=&quot;3&quot; unique_id=&quot;10009&quot;&gt;&lt;property id=&quot;20148&quot; value=&quot;5&quot;/&gt;&lt;property id=&quot;20300&quot; value=&quot;Slide 7 - &amp;quot;HS Council—work to date&amp;quot;&quot;/&gt;&lt;property id=&quot;20307&quot; value=&quot;262&quot;/&gt;&lt;/object&gt;&lt;object type=&quot;3&quot; unique_id=&quot;10010&quot;&gt;&lt;property id=&quot;20148&quot; value=&quot;5&quot;/&gt;&lt;property id=&quot;20300&quot; value=&quot;Slide 8 - &amp;quot;Our “Plate”&amp;quot;&quot;/&gt;&lt;property id=&quot;20307&quot; value=&quot;263&quot;/&gt;&lt;/object&gt;&lt;object type=&quot;3&quot; unique_id=&quot;10011&quot;&gt;&lt;property id=&quot;20148&quot; value=&quot;5&quot;/&gt;&lt;property id=&quot;20300&quot; value=&quot;Slide 9 - &amp;quot;What yearly themes/common experiences would help make our vision a reality?&amp;quot;&quot;/&gt;&lt;property id=&quot;20307&quot; value=&quot;264&quot;/&gt;&lt;/object&gt;&lt;object type=&quot;3&quot; unique_id=&quot;10012&quot;&gt;&lt;property id=&quot;20148&quot; value=&quot;5&quot;/&gt;&lt;property id=&quot;20300&quot; value=&quot;Slide 10 - &amp;quot;What changes would we make to our current rules/policies that will change our culture so that student choices are &quot;/&gt;&lt;property id=&quot;20307&quot; value=&quot;266&quot;/&gt;&lt;/object&gt;&lt;object type=&quot;3&quot; unique_id=&quot;10013&quot;&gt;&lt;property id=&quot;20148&quot; value=&quot;5&quot;/&gt;&lt;property id=&quot;20300&quot; value=&quot;Slide 11 - &amp;quot;Next steps&amp;quot;&quot;/&gt;&lt;property id=&quot;20307&quot; value=&quot;267&quot;/&gt;&lt;/object&gt;&lt;object type=&quot;3&quot; unique_id=&quot;10050&quot;&gt;&lt;property id=&quot;20148&quot; value=&quot;5&quot;/&gt;&lt;property id=&quot;20300&quot; value=&quot;Slide 12 - &amp;quot;Breakout sessions  &amp;quot;&quot;/&gt;&lt;property id=&quot;20307&quot; value=&quot;268&quot;/&gt;&lt;/object&gt;&lt;object type=&quot;3&quot; unique_id=&quot;10090&quot;&gt;&lt;property id=&quot;20148&quot; value=&quot;5&quot;/&gt;&lt;property id=&quot;20300&quot; value=&quot;Slide 4&quot;/&gt;&lt;property id=&quot;20307&quot; value=&quot;269&quot;/&gt;&lt;/object&gt;&lt;object type=&quot;3&quot; unique_id=&quot;10133&quot;&gt;&lt;property id=&quot;20148&quot; value=&quot;5&quot;/&gt;&lt;property id=&quot;20300&quot; value=&quot;Slide 13 - &amp;quot;Breakout Groups&amp;quot;&quot;/&gt;&lt;property id=&quot;20307&quot; value=&quot;270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" id="{9308F140-5CDC-477D-BC4D-9C1906451284}" vid="{11C5112C-663B-4E6D-9D3D-2361F8FA32D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FD44557-C150-4AA7-97B1-62E8021520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0</TotalTime>
  <Words>531</Words>
  <Application>Microsoft Office PowerPoint</Application>
  <PresentationFormat>Widescreen</PresentationFormat>
  <Paragraphs>75</Paragraphs>
  <Slides>13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Wingdings 2</vt:lpstr>
      <vt:lpstr>Training presentation</vt:lpstr>
      <vt:lpstr>Acrobat Document</vt:lpstr>
      <vt:lpstr>High School 2022</vt:lpstr>
      <vt:lpstr>Goal</vt:lpstr>
      <vt:lpstr>Profile of a Virginia Graduate</vt:lpstr>
      <vt:lpstr>PowerPoint Presentation</vt:lpstr>
      <vt:lpstr>Communication and Feedback</vt:lpstr>
      <vt:lpstr>High School Council</vt:lpstr>
      <vt:lpstr>HS Council—work to date</vt:lpstr>
      <vt:lpstr>Our “Plate”</vt:lpstr>
      <vt:lpstr>What yearly themes/common experiences would help make our vision a reality?</vt:lpstr>
      <vt:lpstr>What changes would we make to our current rules/policies that will change our culture so that student choices are driven by their passions?</vt:lpstr>
      <vt:lpstr>Next steps</vt:lpstr>
      <vt:lpstr>Breakout sessions  </vt:lpstr>
      <vt:lpstr>Breakout Groups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2016-11-30T18:48:15Z</dcterms:created>
  <dcterms:modified xsi:type="dcterms:W3CDTF">2016-12-07T19:43:37Z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TC034606049991</vt:lpwstr>
  </property>
</Properties>
</file>